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04" r:id="rId1"/>
  </p:sldMasterIdLst>
  <p:notesMasterIdLst>
    <p:notesMasterId r:id="rId31"/>
  </p:notesMasterIdLst>
  <p:sldIdLst>
    <p:sldId id="289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2" r:id="rId17"/>
    <p:sldId id="277" r:id="rId18"/>
    <p:sldId id="278" r:id="rId19"/>
    <p:sldId id="279" r:id="rId20"/>
    <p:sldId id="280" r:id="rId21"/>
    <p:sldId id="281" r:id="rId22"/>
    <p:sldId id="282" r:id="rId23"/>
    <p:sldId id="284" r:id="rId24"/>
    <p:sldId id="285" r:id="rId25"/>
    <p:sldId id="286" r:id="rId26"/>
    <p:sldId id="287" r:id="rId27"/>
    <p:sldId id="288" r:id="rId28"/>
    <p:sldId id="273" r:id="rId29"/>
    <p:sldId id="276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931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66"/>
      </p:cViewPr>
      <p:guideLst>
        <p:guide orient="horz" pos="218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56F46E-25DF-42E7-B5E6-C34C65F628A3}" type="datetimeFigureOut">
              <a:rPr lang="en-US" smtClean="0"/>
              <a:t>12-Jan-18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4D25E9-2093-4185-A89C-99A1975650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2870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2CA62041-FF19-4A11-AF0C-3F4D4C8D0092}" type="datetimeFigureOut">
              <a:rPr lang="en-US" smtClean="0"/>
              <a:t>12-Jan-18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7C5F6-6E96-4470-A85E-BFD19BB7D11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blipFill dpi="0" rotWithShape="1"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133350" ty="-6350" sx="50000" sy="5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3964908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A62041-FF19-4A11-AF0C-3F4D4C8D0092}" type="datetimeFigureOut">
              <a:rPr lang="en-US" smtClean="0"/>
              <a:t>12-Jan-18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7C5F6-6E96-4470-A85E-BFD19BB7D1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7801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A62041-FF19-4A11-AF0C-3F4D4C8D0092}" type="datetimeFigureOut">
              <a:rPr lang="en-US" smtClean="0"/>
              <a:t>12-Jan-18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7C5F6-6E96-4470-A85E-BFD19BB7D11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36545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A62041-FF19-4A11-AF0C-3F4D4C8D0092}" type="datetimeFigureOut">
              <a:rPr lang="en-US" smtClean="0"/>
              <a:t>12-Jan-18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7C5F6-6E96-4470-A85E-BFD19BB7D1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08402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A62041-FF19-4A11-AF0C-3F4D4C8D0092}" type="datetimeFigureOut">
              <a:rPr lang="en-US" smtClean="0"/>
              <a:t>12-Jan-18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7C5F6-6E96-4470-A85E-BFD19BB7D11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0" y="-1"/>
            <a:ext cx="12192000" cy="4572000"/>
          </a:xfrm>
          <a:prstGeom prst="rect">
            <a:avLst/>
          </a:prstGeom>
          <a:blipFill dpi="0" rotWithShape="1"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rcRect/>
            <a:tile tx="-133350" ty="-6350" sx="50000" sy="5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1840680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A62041-FF19-4A11-AF0C-3F4D4C8D0092}" type="datetimeFigureOut">
              <a:rPr lang="en-US" smtClean="0"/>
              <a:t>12-Jan-18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7C5F6-6E96-4470-A85E-BFD19BB7D1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93026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A62041-FF19-4A11-AF0C-3F4D4C8D0092}" type="datetimeFigureOut">
              <a:rPr lang="en-US" smtClean="0"/>
              <a:t>12-Jan-18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7C5F6-6E96-4470-A85E-BFD19BB7D1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88834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A62041-FF19-4A11-AF0C-3F4D4C8D0092}" type="datetimeFigureOut">
              <a:rPr lang="en-US" smtClean="0"/>
              <a:t>12-Jan-18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7C5F6-6E96-4470-A85E-BFD19BB7D1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4325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A62041-FF19-4A11-AF0C-3F4D4C8D0092}" type="datetimeFigureOut">
              <a:rPr lang="en-US" smtClean="0"/>
              <a:t>12-Jan-18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7C5F6-6E96-4470-A85E-BFD19BB7D1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54004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A62041-FF19-4A11-AF0C-3F4D4C8D0092}" type="datetimeFigureOut">
              <a:rPr lang="en-US" smtClean="0"/>
              <a:t>12-Jan-18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7C5F6-6E96-4470-A85E-BFD19BB7D1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61540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A62041-FF19-4A11-AF0C-3F4D4C8D0092}" type="datetimeFigureOut">
              <a:rPr lang="en-US" smtClean="0"/>
              <a:t>12-Jan-18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7C5F6-6E96-4470-A85E-BFD19BB7D11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36303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2CA62041-FF19-4A11-AF0C-3F4D4C8D0092}" type="datetimeFigureOut">
              <a:rPr lang="en-US" smtClean="0"/>
              <a:t>12-Jan-18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0CD7C5F6-6E96-4470-A85E-BFD19BB7D11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92678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5" r:id="rId1"/>
    <p:sldLayoutId id="2147484006" r:id="rId2"/>
    <p:sldLayoutId id="2147484007" r:id="rId3"/>
    <p:sldLayoutId id="2147484008" r:id="rId4"/>
    <p:sldLayoutId id="2147484009" r:id="rId5"/>
    <p:sldLayoutId id="2147484010" r:id="rId6"/>
    <p:sldLayoutId id="2147484011" r:id="rId7"/>
    <p:sldLayoutId id="2147484012" r:id="rId8"/>
    <p:sldLayoutId id="2147484013" r:id="rId9"/>
    <p:sldLayoutId id="2147484014" r:id="rId10"/>
    <p:sldLayoutId id="2147484015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hyperlink" Target="http://www.capitalone.co.uk/creditmadeclearer/credit-card-toolkit.jsf#cash-advance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www.capitalone.co.uk/creditmadeclearer/credit-card-toolkit.jsf#balance-transfer" TargetMode="External"/><Relationship Id="rId5" Type="http://schemas.openxmlformats.org/officeDocument/2006/relationships/hyperlink" Target="http://www.capitalone.co.uk/creditcards/credit-cards.jsf" TargetMode="External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png"/><Relationship Id="rId4" Type="http://schemas.openxmlformats.org/officeDocument/2006/relationships/image" Target="../media/image4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4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4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8.png"/><Relationship Id="rId4" Type="http://schemas.openxmlformats.org/officeDocument/2006/relationships/image" Target="../media/image5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5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36.png"/><Relationship Id="rId4" Type="http://schemas.openxmlformats.org/officeDocument/2006/relationships/image" Target="../media/image52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5.png"/><Relationship Id="rId7" Type="http://schemas.openxmlformats.org/officeDocument/2006/relationships/image" Target="../media/image5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3.jpg"/><Relationship Id="rId4" Type="http://schemas.openxmlformats.org/officeDocument/2006/relationships/image" Target="../media/image29.png"/><Relationship Id="rId9" Type="http://schemas.openxmlformats.org/officeDocument/2006/relationships/image" Target="../media/image58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9.png"/><Relationship Id="rId7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7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11.png"/><Relationship Id="rId4" Type="http://schemas.openxmlformats.org/officeDocument/2006/relationships/image" Target="../media/image6.png"/><Relationship Id="rId9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9931450"/>
              </p:ext>
            </p:extLst>
          </p:nvPr>
        </p:nvGraphicFramePr>
        <p:xfrm>
          <a:off x="2032000" y="3429000"/>
          <a:ext cx="81280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3131164280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1424094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Members Names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92226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Hamza Siddique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20844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37401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Mujahid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Qayyum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20648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48034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Ahmed Nadeem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20845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75004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Sikander</a:t>
                      </a:r>
                      <a:r>
                        <a:rPr lang="en-US" dirty="0"/>
                        <a:t> Khan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19375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79380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Qasim Raheem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20645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4689852"/>
                  </a:ext>
                </a:extLst>
              </a:tr>
            </a:tbl>
          </a:graphicData>
        </a:graphic>
      </p:graphicFrame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4696691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163" y="430304"/>
            <a:ext cx="692728" cy="1147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3223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3855"/>
            <a:ext cx="12192000" cy="6858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389085" y="651665"/>
            <a:ext cx="541382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Adobe Caslon Pro" panose="0205050205050A020403" pitchFamily="18" charset="0"/>
                <a:cs typeface="Arial" panose="020B0604020202020204" pitchFamily="34" charset="0"/>
              </a:rPr>
              <a:t>Many money saves into Banks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657600"/>
            <a:ext cx="4600135" cy="3200400"/>
          </a:xfrm>
          <a:prstGeom prst="rect">
            <a:avLst/>
          </a:prstGeom>
        </p:spPr>
      </p:pic>
      <p:sp>
        <p:nvSpPr>
          <p:cNvPr id="7" name="Arrow: Striped Right 6"/>
          <p:cNvSpPr/>
          <p:nvPr/>
        </p:nvSpPr>
        <p:spPr>
          <a:xfrm flipH="1">
            <a:off x="5014475" y="4512912"/>
            <a:ext cx="2433710" cy="1259067"/>
          </a:xfrm>
          <a:prstGeom prst="stripedRightArrow">
            <a:avLst>
              <a:gd name="adj1" fmla="val 45367"/>
              <a:gd name="adj2" fmla="val 5386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8412" y="3465169"/>
            <a:ext cx="2883679" cy="3034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438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5724" y="3678115"/>
            <a:ext cx="6551798" cy="283087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308597" y="692075"/>
            <a:ext cx="55748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Adobe Caslon Pro" panose="0205050205050A020403" pitchFamily="18" charset="0"/>
                <a:cs typeface="Arial" panose="020B0604020202020204" pitchFamily="34" charset="0"/>
              </a:rPr>
              <a:t>Checks books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205345" y="2092036"/>
            <a:ext cx="3865419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Check is a document that orders a bank to pay a specific amount of money from a person's account to the person in whose name the check has been issued.</a:t>
            </a:r>
          </a:p>
        </p:txBody>
      </p:sp>
    </p:spTree>
    <p:extLst>
      <p:ext uri="{BB962C8B-B14F-4D97-AF65-F5344CB8AC3E}">
        <p14:creationId xmlns:p14="http://schemas.microsoft.com/office/powerpoint/2010/main" val="278363776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0123" y="3720318"/>
            <a:ext cx="2843667" cy="179128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1332" y="4192172"/>
            <a:ext cx="2930185" cy="180319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389085" y="651665"/>
            <a:ext cx="54138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Adobe Caslon Pro" panose="0205050205050A020403" pitchFamily="18" charset="0"/>
                <a:cs typeface="Arial" panose="020B0604020202020204" pitchFamily="34" charset="0"/>
              </a:rPr>
              <a:t>Credit cards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190204" y="2381490"/>
            <a:ext cx="490579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 </a:t>
            </a:r>
            <a:r>
              <a:rPr lang="en-US" sz="2400" dirty="0">
                <a:hlinkClick r:id="rId5"/>
              </a:rPr>
              <a:t>credit card</a:t>
            </a:r>
            <a:r>
              <a:rPr lang="en-US" sz="2400" dirty="0"/>
              <a:t> is issued by a credit card provider, like Capital One, and they are designed to pay for things in shops or online. You can also use credit cards for </a:t>
            </a:r>
            <a:r>
              <a:rPr lang="en-US" sz="2400" dirty="0">
                <a:hlinkClick r:id="rId6"/>
              </a:rPr>
              <a:t>balance transfers</a:t>
            </a:r>
            <a:r>
              <a:rPr lang="en-US" sz="2400" dirty="0"/>
              <a:t> and taking out </a:t>
            </a:r>
            <a:r>
              <a:rPr lang="en-US" sz="2400" dirty="0">
                <a:hlinkClick r:id="rId7"/>
              </a:rPr>
              <a:t>cash</a:t>
            </a:r>
            <a:r>
              <a:rPr lang="en-US" sz="2400" dirty="0"/>
              <a:t> (also known as cash advance or cash withdrawal) from an ATM.</a:t>
            </a:r>
          </a:p>
        </p:txBody>
      </p:sp>
    </p:spTree>
    <p:extLst>
      <p:ext uri="{BB962C8B-B14F-4D97-AF65-F5344CB8AC3E}">
        <p14:creationId xmlns:p14="http://schemas.microsoft.com/office/powerpoint/2010/main" val="2882442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389085" y="651665"/>
            <a:ext cx="54138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Adobe Caslon Pro" panose="0205050205050A020403" pitchFamily="18" charset="0"/>
                <a:cs typeface="Arial" panose="020B0604020202020204" pitchFamily="34" charset="0"/>
              </a:rPr>
              <a:t>Payment Gateways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286" y="3330526"/>
            <a:ext cx="5631569" cy="3429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55960" y="2715491"/>
            <a:ext cx="4752109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 </a:t>
            </a:r>
            <a:r>
              <a:rPr lang="en-US" sz="2800" b="1" dirty="0"/>
              <a:t>payment gateway</a:t>
            </a:r>
            <a:r>
              <a:rPr lang="en-US" sz="2800" dirty="0"/>
              <a:t> is a merchant service provided by an e-commerce application service provider that authorizes credit card or direct </a:t>
            </a:r>
            <a:r>
              <a:rPr lang="en-US" sz="2800" b="1" dirty="0"/>
              <a:t>payments</a:t>
            </a:r>
            <a:r>
              <a:rPr lang="en-US" sz="2800" dirty="0"/>
              <a:t> processing for e-businesses, online payment.</a:t>
            </a:r>
          </a:p>
        </p:txBody>
      </p:sp>
    </p:spTree>
    <p:extLst>
      <p:ext uri="{BB962C8B-B14F-4D97-AF65-F5344CB8AC3E}">
        <p14:creationId xmlns:p14="http://schemas.microsoft.com/office/powerpoint/2010/main" val="3628596765"/>
      </p:ext>
    </p:extLst>
  </p:cSld>
  <p:clrMapOvr>
    <a:masterClrMapping/>
  </p:clrMapOvr>
  <p:transition spd="slow">
    <p:push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471" y="2954215"/>
            <a:ext cx="8528797" cy="390378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389085" y="651665"/>
            <a:ext cx="54138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Adobe Caslon Pro" panose="0205050205050A020403" pitchFamily="18" charset="0"/>
                <a:cs typeface="Arial" panose="020B0604020202020204" pitchFamily="34" charset="0"/>
              </a:rPr>
              <a:t>Payment Gateway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930235" y="2430995"/>
            <a:ext cx="63315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Online Payment</a:t>
            </a:r>
          </a:p>
        </p:txBody>
      </p:sp>
    </p:spTree>
    <p:extLst>
      <p:ext uri="{BB962C8B-B14F-4D97-AF65-F5344CB8AC3E}">
        <p14:creationId xmlns:p14="http://schemas.microsoft.com/office/powerpoint/2010/main" val="41555847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9142" y="1139411"/>
            <a:ext cx="8592457" cy="582261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389085" y="651665"/>
            <a:ext cx="54138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Adobe Caslon Pro" panose="0205050205050A020403" pitchFamily="18" charset="0"/>
                <a:cs typeface="Arial" panose="020B0604020202020204" pitchFamily="34" charset="0"/>
              </a:rPr>
              <a:t>Payment Gateway</a:t>
            </a:r>
          </a:p>
        </p:txBody>
      </p:sp>
    </p:spTree>
    <p:extLst>
      <p:ext uri="{BB962C8B-B14F-4D97-AF65-F5344CB8AC3E}">
        <p14:creationId xmlns:p14="http://schemas.microsoft.com/office/powerpoint/2010/main" val="858754384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389085" y="651665"/>
            <a:ext cx="54138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err="1">
                <a:latin typeface="Adobe Caslon Pro" panose="0205050205050A020403" pitchFamily="18" charset="0"/>
                <a:cs typeface="Arial" panose="020B0604020202020204" pitchFamily="34" charset="0"/>
              </a:rPr>
              <a:t>BitCoins</a:t>
            </a:r>
            <a:r>
              <a:rPr lang="en-US" sz="4000" dirty="0">
                <a:latin typeface="Adobe Caslon Pro" panose="0205050205050A020403" pitchFamily="18" charset="0"/>
                <a:cs typeface="Arial" panose="020B0604020202020204" pitchFamily="34" charset="0"/>
              </a:rPr>
              <a:t> Trade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82170" y="2057489"/>
            <a:ext cx="54138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Adobe Caslon Pro" panose="0205050205050A020403" pitchFamily="18" charset="0"/>
                <a:cs typeface="Arial" panose="020B0604020202020204" pitchFamily="34" charset="0"/>
              </a:rPr>
              <a:t>What is </a:t>
            </a:r>
            <a:r>
              <a:rPr lang="en-US" sz="4000" dirty="0" err="1">
                <a:latin typeface="Adobe Caslon Pro" panose="0205050205050A020403" pitchFamily="18" charset="0"/>
                <a:cs typeface="Arial" panose="020B0604020202020204" pitchFamily="34" charset="0"/>
              </a:rPr>
              <a:t>BitCoin</a:t>
            </a:r>
            <a:r>
              <a:rPr lang="en-US" sz="4000" dirty="0">
                <a:latin typeface="Adobe Caslon Pro" panose="0205050205050A020403" pitchFamily="18" charset="0"/>
                <a:cs typeface="Arial" panose="020B0604020202020204" pitchFamily="34" charset="0"/>
              </a:rPr>
              <a:t>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82170" y="2910478"/>
            <a:ext cx="1055188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dobe Caslon Pro" panose="0205050205050A020403" pitchFamily="18" charset="0"/>
              </a:rPr>
              <a:t>A type of digital currency in which encryption techniques are used to regulate the generation of units of currency and verify the transfer of funds, operating independently of a central bank.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81025">
            <a:off x="5040098" y="4166105"/>
            <a:ext cx="1836030" cy="1836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190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27710"/>
            <a:ext cx="12182475" cy="686336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81025">
            <a:off x="4996555" y="5044220"/>
            <a:ext cx="1836030" cy="183603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164443" y="4484179"/>
            <a:ext cx="5500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YOU CAN SEND THROUGH THE INTERNET</a:t>
            </a:r>
          </a:p>
        </p:txBody>
      </p:sp>
    </p:spTree>
    <p:extLst>
      <p:ext uri="{BB962C8B-B14F-4D97-AF65-F5344CB8AC3E}">
        <p14:creationId xmlns:p14="http://schemas.microsoft.com/office/powerpoint/2010/main" val="247364809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139" y="1732035"/>
            <a:ext cx="1777778" cy="478730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5688" y="1717520"/>
            <a:ext cx="1184741" cy="421156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0321" y="2975751"/>
            <a:ext cx="2611357" cy="233647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81025">
            <a:off x="2472612" y="2975053"/>
            <a:ext cx="445747" cy="44574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16850">
            <a:off x="4655661" y="2770866"/>
            <a:ext cx="3389539" cy="419805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128654" y="637566"/>
            <a:ext cx="393469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Bitcoins have numbers of Advantages</a:t>
            </a:r>
          </a:p>
        </p:txBody>
      </p:sp>
    </p:spTree>
    <p:extLst>
      <p:ext uri="{BB962C8B-B14F-4D97-AF65-F5344CB8AC3E}">
        <p14:creationId xmlns:p14="http://schemas.microsoft.com/office/powerpoint/2010/main" val="3426413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2.22222E-6 L 0.16485 -0.23449 C 0.19909 -0.28727 0.25052 -0.31551 0.30469 -0.31551 C 0.36615 -0.31551 0.41537 -0.28727 0.44961 -0.23449 L 0.61459 -2.22222E-6 " pathEditMode="relative" rAng="0" ptsTypes="AAAAA">
                                      <p:cBhvr>
                                        <p:cTn id="27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729" y="-1578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334911">
            <a:off x="3860303" y="1892644"/>
            <a:ext cx="4181107" cy="35357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080000" y="2627085"/>
            <a:ext cx="14369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2.9%+0.3$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080000" y="3991429"/>
            <a:ext cx="15965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0.01$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16850">
            <a:off x="5089828" y="2427251"/>
            <a:ext cx="1576911" cy="195305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142509" y="5375564"/>
            <a:ext cx="37268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Lower fees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792548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238171" y="653143"/>
            <a:ext cx="368662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atin typeface="Adobe Caslon Pro" panose="0205050205050A020403" pitchFamily="18" charset="0"/>
                <a:cs typeface="Arial" panose="020B0604020202020204" pitchFamily="34" charset="0"/>
              </a:rPr>
              <a:t>Trade</a:t>
            </a:r>
            <a:endParaRPr lang="en-US" sz="4000" dirty="0">
              <a:latin typeface="Adobe Caslon Pro" panose="0205050205050A020403" pitchFamily="18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69258" y="1886803"/>
            <a:ext cx="46010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latin typeface="Adobe Caslon Pro" panose="0205050205050A020403" pitchFamily="18" charset="0"/>
                <a:cs typeface="Arial" panose="020B0604020202020204" pitchFamily="34" charset="0"/>
              </a:rPr>
              <a:t>What is trade?</a:t>
            </a:r>
            <a:endParaRPr lang="en-US" sz="3200" dirty="0">
              <a:latin typeface="Adobe Caslon Pro" panose="0205050205050A020403" pitchFamily="18" charset="0"/>
              <a:cs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277257" y="2630910"/>
            <a:ext cx="902788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The action of buying and selling goods and services.</a:t>
            </a:r>
          </a:p>
          <a:p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769258" y="3550388"/>
            <a:ext cx="46010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latin typeface="Adobe Caslon Pro" panose="0205050205050A020403" pitchFamily="18" charset="0"/>
                <a:cs typeface="Arial" panose="020B0604020202020204" pitchFamily="34" charset="0"/>
              </a:rPr>
              <a:t>Why we trade?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277257" y="4413754"/>
            <a:ext cx="902788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We trade because we cannot satisfy our needs, so we depends on others to fulfill our needs.</a:t>
            </a:r>
          </a:p>
          <a:p>
            <a:r>
              <a:rPr lang="en-US" sz="2800" dirty="0"/>
              <a:t>Our needs are food, cloth, shoes, home, furniture and etc.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7162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4043" y="891922"/>
            <a:ext cx="4103914" cy="410391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248149" y="5364538"/>
            <a:ext cx="56957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You can use them in every Country</a:t>
            </a:r>
          </a:p>
        </p:txBody>
      </p:sp>
    </p:spTree>
    <p:extLst>
      <p:ext uri="{BB962C8B-B14F-4D97-AF65-F5344CB8AC3E}">
        <p14:creationId xmlns:p14="http://schemas.microsoft.com/office/powerpoint/2010/main" val="336845703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15" y="1598400"/>
            <a:ext cx="4063970" cy="406397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113" y="1910442"/>
            <a:ext cx="2148114" cy="214811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16850">
            <a:off x="4572549" y="1603198"/>
            <a:ext cx="3964948" cy="491071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747654" y="670281"/>
            <a:ext cx="469669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And there are no records or limits</a:t>
            </a:r>
          </a:p>
        </p:txBody>
      </p:sp>
    </p:spTree>
    <p:extLst>
      <p:ext uri="{BB962C8B-B14F-4D97-AF65-F5344CB8AC3E}">
        <p14:creationId xmlns:p14="http://schemas.microsoft.com/office/powerpoint/2010/main" val="336739278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4.81481E-6 C 0.03294 4.81481E-6 0.06003 0.02708 0.06003 0.05995 C 0.06003 0.09907 0.02995 0.11296 0.01198 0.11898 L -0.01198 0.125 C -0.02995 0.13101 -0.06003 0.14606 -0.06003 0.19004 C -0.06003 0.21805 -0.03294 0.25 -4.16667E-7 0.25 C 0.03294 0.25 0.06003 0.21805 0.06003 0.19004 C 0.06003 0.14606 0.02995 0.13101 0.01198 0.125 L -0.01198 0.11898 C -0.02995 0.11296 -0.06003 0.09907 -0.06003 0.05995 C -0.06003 0.02708 -0.03294 4.81481E-6 -4.16667E-7 4.81481E-6 Z " pathEditMode="relative" rAng="0" ptsTypes="AAAAAAAAA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82475" cy="686336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81025">
            <a:off x="3546669" y="4310367"/>
            <a:ext cx="445747" cy="44574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81025">
            <a:off x="5608715" y="6182710"/>
            <a:ext cx="445747" cy="44574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81025">
            <a:off x="8292840" y="4310366"/>
            <a:ext cx="445747" cy="44574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81025">
            <a:off x="8831186" y="2975053"/>
            <a:ext cx="445747" cy="44574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81025">
            <a:off x="1579386" y="2056129"/>
            <a:ext cx="370125" cy="3701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81025">
            <a:off x="9075173" y="1497601"/>
            <a:ext cx="203272" cy="20327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123424" y="562127"/>
            <a:ext cx="79546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Bitcoins are generated all over the internet, by any body running a free application called bitcoin miner.</a:t>
            </a:r>
          </a:p>
        </p:txBody>
      </p:sp>
    </p:spTree>
    <p:extLst>
      <p:ext uri="{BB962C8B-B14F-4D97-AF65-F5344CB8AC3E}">
        <p14:creationId xmlns:p14="http://schemas.microsoft.com/office/powerpoint/2010/main" val="1819577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4000"/>
                            </p:stCondLst>
                            <p:childTnLst>
                              <p:par>
                                <p:cTn id="3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9240" y="1633880"/>
            <a:ext cx="4233519" cy="423351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740726" y="679773"/>
            <a:ext cx="471054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Your bitcoins are stored in your digital wallet</a:t>
            </a:r>
          </a:p>
        </p:txBody>
      </p:sp>
    </p:spTree>
    <p:extLst>
      <p:ext uri="{BB962C8B-B14F-4D97-AF65-F5344CB8AC3E}">
        <p14:creationId xmlns:p14="http://schemas.microsoft.com/office/powerpoint/2010/main" val="967972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4770" y="2216727"/>
            <a:ext cx="3742459" cy="299396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6284" y="2047700"/>
            <a:ext cx="1205347" cy="120534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81025">
            <a:off x="507683" y="508640"/>
            <a:ext cx="1836030" cy="183603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504766" y="1165045"/>
            <a:ext cx="51824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You can purchase Video games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695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1633" y="2085109"/>
            <a:ext cx="5554188" cy="311034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8959" y="2085109"/>
            <a:ext cx="1205347" cy="120534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81025">
            <a:off x="507683" y="508640"/>
            <a:ext cx="1836030" cy="183603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167745" y="665018"/>
            <a:ext cx="19119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/>
              <a:t>Gifts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6084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81025">
            <a:off x="507683" y="480930"/>
            <a:ext cx="1836030" cy="183603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417" y="1923839"/>
            <a:ext cx="6097319" cy="385350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1181" y="2535379"/>
            <a:ext cx="1205347" cy="120534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167745" y="665018"/>
            <a:ext cx="19119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/>
              <a:t>books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2563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517"/>
            <a:ext cx="12192000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6698" y="2077168"/>
            <a:ext cx="2798604" cy="279860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7994" y="2461780"/>
            <a:ext cx="2010639" cy="201063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81025">
            <a:off x="4710043" y="2103199"/>
            <a:ext cx="2746542" cy="274654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5796" y="2634692"/>
            <a:ext cx="1685275" cy="168527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1767" y="2540372"/>
            <a:ext cx="1855749" cy="185574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514600" y="5394278"/>
            <a:ext cx="7162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You can exchange your bitcoins into several currencies</a:t>
            </a:r>
          </a:p>
        </p:txBody>
      </p:sp>
    </p:spTree>
    <p:extLst>
      <p:ext uri="{BB962C8B-B14F-4D97-AF65-F5344CB8AC3E}">
        <p14:creationId xmlns:p14="http://schemas.microsoft.com/office/powerpoint/2010/main" val="3519455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45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0"/>
                            </p:stCondLst>
                            <p:childTnLst>
                              <p:par>
                                <p:cTn id="17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6000"/>
                            </p:stCondLst>
                            <p:childTnLst>
                              <p:par>
                                <p:cTn id="28" presetID="45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2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45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2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8000"/>
                            </p:stCondLst>
                            <p:childTnLst>
                              <p:par>
                                <p:cTn id="39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0"/>
                            </p:stCondLst>
                            <p:childTnLst>
                              <p:par>
                                <p:cTn id="50" presetID="45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2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2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45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2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2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2000"/>
                            </p:stCondLst>
                            <p:childTnLst>
                              <p:par>
                                <p:cTn id="61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4000"/>
                            </p:stCondLst>
                            <p:childTnLst>
                              <p:par>
                                <p:cTn id="72" presetID="45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2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2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45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2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2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Arrow: Curved Left 11"/>
          <p:cNvSpPr/>
          <p:nvPr/>
        </p:nvSpPr>
        <p:spPr>
          <a:xfrm flipV="1">
            <a:off x="2134011" y="2017986"/>
            <a:ext cx="8579529" cy="4077719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Arrow: Curved Left 10"/>
          <p:cNvSpPr/>
          <p:nvPr/>
        </p:nvSpPr>
        <p:spPr>
          <a:xfrm>
            <a:off x="2170573" y="2521527"/>
            <a:ext cx="8579529" cy="4142509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3787" y="4592781"/>
            <a:ext cx="3476724" cy="213206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297" y="2050636"/>
            <a:ext cx="1662171" cy="174897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3776" y="2188124"/>
            <a:ext cx="1896889" cy="115499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0184" y="1625923"/>
            <a:ext cx="1831610" cy="163880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58723">
            <a:off x="9645316" y="3076206"/>
            <a:ext cx="2242745" cy="200791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904" y="4850273"/>
            <a:ext cx="2659477" cy="181376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0728" y="4529886"/>
            <a:ext cx="1715040" cy="1528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492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7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28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27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8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7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1" grpId="0" animBg="1"/>
      <p:bldP spid="11" grpId="1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01436" y="1952904"/>
            <a:ext cx="998912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 Keep Moving Forward!</a:t>
            </a:r>
          </a:p>
          <a:p>
            <a:pPr algn="ctr"/>
            <a:r>
              <a:rPr lang="en-US" sz="7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Thankyou</a:t>
            </a:r>
          </a:p>
        </p:txBody>
      </p:sp>
    </p:spTree>
    <p:extLst>
      <p:ext uri="{BB962C8B-B14F-4D97-AF65-F5344CB8AC3E}">
        <p14:creationId xmlns:p14="http://schemas.microsoft.com/office/powerpoint/2010/main" val="231002044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788228" y="638628"/>
            <a:ext cx="46155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atin typeface="Adobe Caslon Pro" panose="0205050205050A020403" pitchFamily="18" charset="0"/>
                <a:cs typeface="Arial" panose="020B0604020202020204" pitchFamily="34" charset="0"/>
              </a:rPr>
              <a:t>Start of Trade</a:t>
            </a:r>
            <a:endParaRPr lang="en-US" sz="4000" dirty="0">
              <a:latin typeface="Adobe Caslon Pro" panose="0205050205050A020403" pitchFamily="18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7516" y="2843209"/>
            <a:ext cx="1587302" cy="237460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7997" y="4038332"/>
            <a:ext cx="1400175" cy="11715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9085" y="3008123"/>
            <a:ext cx="2520482" cy="2759264"/>
          </a:xfrm>
          <a:prstGeom prst="rect">
            <a:avLst/>
          </a:prstGeom>
        </p:spPr>
      </p:pic>
      <p:sp>
        <p:nvSpPr>
          <p:cNvPr id="10" name="Speech Bubble: Oval 9"/>
          <p:cNvSpPr/>
          <p:nvPr/>
        </p:nvSpPr>
        <p:spPr>
          <a:xfrm>
            <a:off x="2922629" y="1654291"/>
            <a:ext cx="4581257" cy="1188110"/>
          </a:xfrm>
          <a:prstGeom prst="wedgeEllipseCallout">
            <a:avLst>
              <a:gd name="adj1" fmla="val -56546"/>
              <a:gd name="adj2" fmla="val 60888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Speech Bubble: Oval 10"/>
          <p:cNvSpPr/>
          <p:nvPr/>
        </p:nvSpPr>
        <p:spPr>
          <a:xfrm>
            <a:off x="3788228" y="1654292"/>
            <a:ext cx="4615544" cy="1353832"/>
          </a:xfrm>
          <a:prstGeom prst="wedgeEllipseCallout">
            <a:avLst>
              <a:gd name="adj1" fmla="val 46284"/>
              <a:gd name="adj2" fmla="val 78623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Arrow: Right 11"/>
          <p:cNvSpPr/>
          <p:nvPr/>
        </p:nvSpPr>
        <p:spPr>
          <a:xfrm>
            <a:off x="4673600" y="4094618"/>
            <a:ext cx="2830286" cy="4898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Arrow: Left 12"/>
          <p:cNvSpPr/>
          <p:nvPr/>
        </p:nvSpPr>
        <p:spPr>
          <a:xfrm>
            <a:off x="4383315" y="3785583"/>
            <a:ext cx="2728686" cy="489857"/>
          </a:xfrm>
          <a:prstGeom prst="lef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380509" y="1939636"/>
            <a:ext cx="31172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Take my fruits and give me your chicken.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238172" y="1939636"/>
            <a:ext cx="34788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Okay !!!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4149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8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53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8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1" grpId="0" animBg="1"/>
      <p:bldP spid="11" grpId="1" animBg="1"/>
      <p:bldP spid="12" grpId="0" animBg="1"/>
      <p:bldP spid="13" grpId="0" animBg="1"/>
      <p:bldP spid="2" grpId="0"/>
      <p:bldP spid="2" grpId="1"/>
      <p:bldP spid="4" grpId="0"/>
      <p:bldP spid="4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711" y="3429000"/>
            <a:ext cx="1581150" cy="9048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8859" y="5092848"/>
            <a:ext cx="2055874" cy="114746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7802" y="2018166"/>
            <a:ext cx="1400175" cy="11715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7395" y="5207905"/>
            <a:ext cx="1623002" cy="91734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85165">
            <a:off x="6552308" y="2369741"/>
            <a:ext cx="1693099" cy="46842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1206" y="3189741"/>
            <a:ext cx="1453905" cy="1550929"/>
          </a:xfrm>
          <a:prstGeom prst="rect">
            <a:avLst/>
          </a:prstGeom>
        </p:spPr>
      </p:pic>
      <p:sp>
        <p:nvSpPr>
          <p:cNvPr id="16" name="Arrow: Curved Right 15"/>
          <p:cNvSpPr/>
          <p:nvPr/>
        </p:nvSpPr>
        <p:spPr>
          <a:xfrm>
            <a:off x="3257504" y="3189741"/>
            <a:ext cx="2774135" cy="1903107"/>
          </a:xfrm>
          <a:prstGeom prst="curvedRightArrow">
            <a:avLst>
              <a:gd name="adj1" fmla="val 25000"/>
              <a:gd name="adj2" fmla="val 50225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Arrow: Curved Right 16"/>
          <p:cNvSpPr/>
          <p:nvPr/>
        </p:nvSpPr>
        <p:spPr>
          <a:xfrm flipH="1" flipV="1">
            <a:off x="6322387" y="3038923"/>
            <a:ext cx="2428819" cy="1910448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389085" y="651665"/>
            <a:ext cx="541382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atin typeface="Adobe Caslon Pro" panose="0205050205050A020403" pitchFamily="18" charset="0"/>
                <a:cs typeface="Arial" panose="020B0604020202020204" pitchFamily="34" charset="0"/>
              </a:rPr>
              <a:t>Trade of Goods</a:t>
            </a:r>
            <a:endParaRPr lang="en-US" sz="4000" dirty="0">
              <a:latin typeface="Adobe Caslon Pro" panose="0205050205050A020403" pitchFamily="18" charset="0"/>
              <a:cs typeface="Arial" panose="020B060402020202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100952" y="3799612"/>
            <a:ext cx="40455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Exchange goods for goods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817568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2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0"/>
                            </p:stCondLst>
                            <p:childTnLst>
                              <p:par>
                                <p:cTn id="42" presetID="2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500"/>
                            </p:stCondLst>
                            <p:childTnLst>
                              <p:par>
                                <p:cTn id="47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389085" y="651665"/>
            <a:ext cx="541382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Adobe Caslon Pro" panose="0205050205050A020403" pitchFamily="18" charset="0"/>
                <a:cs typeface="Arial" panose="020B0604020202020204" pitchFamily="34" charset="0"/>
              </a:rPr>
              <a:t>But got some problems</a:t>
            </a:r>
            <a:endParaRPr lang="en-US" sz="4000" dirty="0">
              <a:latin typeface="Adobe Caslon Pro" panose="0205050205050A020403" pitchFamily="18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336799" y="2476424"/>
            <a:ext cx="751840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Cannot trade for long distance because some goods spoils.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Robbers rob them in routes.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Animals dies in routes.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Don’t have chance of saving or buy after some long time.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251733037"/>
      </p:ext>
    </p:extLst>
  </p:cSld>
  <p:clrMapOvr>
    <a:masterClrMapping/>
  </p:clrMapOvr>
  <p:transition spd="slow">
    <p:push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35910" y="3018760"/>
            <a:ext cx="2307772" cy="223617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017485" y="378690"/>
            <a:ext cx="815702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atin typeface="Adobe Caslon Pro" panose="0205050205050A020403" pitchFamily="18" charset="0"/>
                <a:cs typeface="Arial" panose="020B0604020202020204" pitchFamily="34" charset="0"/>
              </a:rPr>
              <a:t>Start of shell or stones trade</a:t>
            </a:r>
            <a:endParaRPr lang="en-US" sz="4000" dirty="0">
              <a:latin typeface="Adobe Caslon Pro" panose="0205050205050A020403" pitchFamily="18" charset="0"/>
              <a:cs typeface="Arial" panose="020B060402020202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252245" y="2880327"/>
            <a:ext cx="1640113" cy="237460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8370" y="4812326"/>
            <a:ext cx="281483" cy="27400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6065" y="4421876"/>
            <a:ext cx="232735" cy="34910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7097" y="4710074"/>
            <a:ext cx="268968" cy="487131"/>
          </a:xfrm>
          <a:prstGeom prst="rect">
            <a:avLst/>
          </a:prstGeom>
        </p:spPr>
      </p:pic>
      <p:sp>
        <p:nvSpPr>
          <p:cNvPr id="16" name="Arrow: Right 15"/>
          <p:cNvSpPr/>
          <p:nvPr/>
        </p:nvSpPr>
        <p:spPr>
          <a:xfrm>
            <a:off x="7700656" y="4344917"/>
            <a:ext cx="2119086" cy="349102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Arrow: Right 16"/>
          <p:cNvSpPr/>
          <p:nvPr/>
        </p:nvSpPr>
        <p:spPr>
          <a:xfrm flipH="1">
            <a:off x="7453912" y="4072774"/>
            <a:ext cx="2065872" cy="349102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6560" y="4577146"/>
            <a:ext cx="870487" cy="49817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2087" y="2880327"/>
            <a:ext cx="1485393" cy="2374603"/>
          </a:xfrm>
          <a:prstGeom prst="rect">
            <a:avLst/>
          </a:prstGeom>
        </p:spPr>
      </p:pic>
      <p:sp>
        <p:nvSpPr>
          <p:cNvPr id="22" name="Arrow: Right 21"/>
          <p:cNvSpPr/>
          <p:nvPr/>
        </p:nvSpPr>
        <p:spPr>
          <a:xfrm>
            <a:off x="2510610" y="4267958"/>
            <a:ext cx="2119086" cy="349102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Arrow: Right 22"/>
          <p:cNvSpPr/>
          <p:nvPr/>
        </p:nvSpPr>
        <p:spPr>
          <a:xfrm flipH="1">
            <a:off x="2263866" y="3995815"/>
            <a:ext cx="2065872" cy="349102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7207" y="4592723"/>
            <a:ext cx="281483" cy="274009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4902" y="4202273"/>
            <a:ext cx="232735" cy="349102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934" y="4485036"/>
            <a:ext cx="268968" cy="487131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4896" y="2836860"/>
            <a:ext cx="2531019" cy="277080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4854" y="4581870"/>
            <a:ext cx="986996" cy="557867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2393" y="4979612"/>
            <a:ext cx="870487" cy="49817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384418" y="5685305"/>
            <a:ext cx="73204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Trading with specials stones, can save for other goods </a:t>
            </a:r>
          </a:p>
        </p:txBody>
      </p:sp>
    </p:spTree>
    <p:extLst>
      <p:ext uri="{BB962C8B-B14F-4D97-AF65-F5344CB8AC3E}">
        <p14:creationId xmlns:p14="http://schemas.microsoft.com/office/powerpoint/2010/main" val="2476238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2000"/>
                            </p:stCondLst>
                            <p:childTnLst>
                              <p:par>
                                <p:cTn id="7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2500"/>
                            </p:stCondLst>
                            <p:childTnLst>
                              <p:par>
                                <p:cTn id="84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22" grpId="0" animBg="1"/>
      <p:bldP spid="2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389085" y="651665"/>
            <a:ext cx="54138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Adobe Caslon Pro" panose="0205050205050A020403" pitchFamily="18" charset="0"/>
                <a:cs typeface="Arial" panose="020B0604020202020204" pitchFamily="34" charset="0"/>
              </a:rPr>
              <a:t>Some stones coins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2725" y="1177739"/>
            <a:ext cx="6267451" cy="562047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148392">
            <a:off x="1001390" y="3723574"/>
            <a:ext cx="3634360" cy="1555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026548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389085" y="651665"/>
            <a:ext cx="54138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Adobe Caslon Pro" panose="0205050205050A020403" pitchFamily="18" charset="0"/>
                <a:cs typeface="Arial" panose="020B0604020202020204" pitchFamily="34" charset="0"/>
              </a:rPr>
              <a:t>Replacement with Coins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082780"/>
            <a:ext cx="1658009" cy="154429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0274" y="4082780"/>
            <a:ext cx="1453618" cy="151999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8915" y="1924599"/>
            <a:ext cx="3754168" cy="185451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2540" y="3923613"/>
            <a:ext cx="1924050" cy="183832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666" y="3920097"/>
            <a:ext cx="1797817" cy="1838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494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Equals 3"/>
          <p:cNvSpPr/>
          <p:nvPr/>
        </p:nvSpPr>
        <p:spPr>
          <a:xfrm>
            <a:off x="3854547" y="3653733"/>
            <a:ext cx="2827966" cy="1438447"/>
          </a:xfrm>
          <a:prstGeom prst="mathEqual">
            <a:avLst>
              <a:gd name="adj1" fmla="val 23520"/>
              <a:gd name="adj2" fmla="val 2228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2998" y="2977943"/>
            <a:ext cx="4560280" cy="251145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389085" y="651665"/>
            <a:ext cx="541382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Adobe Caslon Pro" panose="0205050205050A020403" pitchFamily="18" charset="0"/>
                <a:cs typeface="Arial" panose="020B0604020202020204" pitchFamily="34" charset="0"/>
              </a:rPr>
              <a:t>Merge of many coins to light paper note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769979"/>
            <a:ext cx="3502855" cy="2927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469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99CB38"/>
      </a:accent1>
      <a:accent2>
        <a:srgbClr val="63A537"/>
      </a:accent2>
      <a:accent3>
        <a:srgbClr val="E6D024"/>
      </a:accent3>
      <a:accent4>
        <a:srgbClr val="CC9700"/>
      </a:accent4>
      <a:accent5>
        <a:srgbClr val="4EB3CF"/>
      </a:accent5>
      <a:accent6>
        <a:srgbClr val="378DA6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29F68FFC-748B-4FC3-BF39-7F84A6D5840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1047</TotalTime>
  <Words>410</Words>
  <Application>Microsoft Office PowerPoint</Application>
  <PresentationFormat>Widescreen</PresentationFormat>
  <Paragraphs>61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6" baseType="lpstr">
      <vt:lpstr>Adobe Caslon Pro</vt:lpstr>
      <vt:lpstr>Arial</vt:lpstr>
      <vt:lpstr>Calibri</vt:lpstr>
      <vt:lpstr>Tw Cen MT</vt:lpstr>
      <vt:lpstr>Tw Cen MT Condensed</vt:lpstr>
      <vt:lpstr>Wingdings 3</vt:lpstr>
      <vt:lpstr>Integral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qasim mehmood</dc:creator>
  <cp:lastModifiedBy>qasim raheem</cp:lastModifiedBy>
  <cp:revision>72</cp:revision>
  <dcterms:created xsi:type="dcterms:W3CDTF">2017-05-06T13:18:41Z</dcterms:created>
  <dcterms:modified xsi:type="dcterms:W3CDTF">2018-01-12T07:20:06Z</dcterms:modified>
</cp:coreProperties>
</file>